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03" autoAdjust="0"/>
    <p:restoredTop sz="94660"/>
  </p:normalViewPr>
  <p:slideViewPr>
    <p:cSldViewPr snapToGrid="0">
      <p:cViewPr varScale="1">
        <p:scale>
          <a:sx n="86" d="100"/>
          <a:sy n="86" d="100"/>
        </p:scale>
        <p:origin x="387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fi-FI"/>
              <a:t>Muokkaa ots. perustyyl. napsautt.</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0970C765-389B-4708-9926-82E7D0EFDECC}" type="datetimeFigureOut">
              <a:rPr lang="fi-FI" smtClean="0"/>
              <a:t>14.7.2026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3673770F-B790-4878-B19B-005329BE80D2}" type="slidenum">
              <a:rPr lang="fi-FI" smtClean="0"/>
              <a:t>‹#›</a:t>
            </a:fld>
            <a:endParaRPr lang="fi-FI"/>
          </a:p>
        </p:txBody>
      </p:sp>
    </p:spTree>
    <p:extLst>
      <p:ext uri="{BB962C8B-B14F-4D97-AF65-F5344CB8AC3E}">
        <p14:creationId xmlns:p14="http://schemas.microsoft.com/office/powerpoint/2010/main" val="315846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Vertical Text Placeholder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0970C765-389B-4708-9926-82E7D0EFDECC}" type="datetimeFigureOut">
              <a:rPr lang="fi-FI" smtClean="0"/>
              <a:t>14.7.2026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3673770F-B790-4878-B19B-005329BE80D2}" type="slidenum">
              <a:rPr lang="fi-FI" smtClean="0"/>
              <a:t>‹#›</a:t>
            </a:fld>
            <a:endParaRPr lang="fi-FI"/>
          </a:p>
        </p:txBody>
      </p:sp>
    </p:spTree>
    <p:extLst>
      <p:ext uri="{BB962C8B-B14F-4D97-AF65-F5344CB8AC3E}">
        <p14:creationId xmlns:p14="http://schemas.microsoft.com/office/powerpoint/2010/main" val="3554594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fi-FI"/>
              <a:t>Muokkaa ots. perustyyl. napsautt.</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0970C765-389B-4708-9926-82E7D0EFDECC}" type="datetimeFigureOut">
              <a:rPr lang="fi-FI" smtClean="0"/>
              <a:t>14.7.2026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3673770F-B790-4878-B19B-005329BE80D2}" type="slidenum">
              <a:rPr lang="fi-FI" smtClean="0"/>
              <a:t>‹#›</a:t>
            </a:fld>
            <a:endParaRPr lang="fi-FI"/>
          </a:p>
        </p:txBody>
      </p:sp>
    </p:spTree>
    <p:extLst>
      <p:ext uri="{BB962C8B-B14F-4D97-AF65-F5344CB8AC3E}">
        <p14:creationId xmlns:p14="http://schemas.microsoft.com/office/powerpoint/2010/main" val="27884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0970C765-389B-4708-9926-82E7D0EFDECC}" type="datetimeFigureOut">
              <a:rPr lang="fi-FI" smtClean="0"/>
              <a:t>14.7.2026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3673770F-B790-4878-B19B-005329BE80D2}" type="slidenum">
              <a:rPr lang="fi-FI" smtClean="0"/>
              <a:t>‹#›</a:t>
            </a:fld>
            <a:endParaRPr lang="fi-FI"/>
          </a:p>
        </p:txBody>
      </p:sp>
    </p:spTree>
    <p:extLst>
      <p:ext uri="{BB962C8B-B14F-4D97-AF65-F5344CB8AC3E}">
        <p14:creationId xmlns:p14="http://schemas.microsoft.com/office/powerpoint/2010/main" val="1067921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fi-FI"/>
              <a:t>Muokkaa ots. perustyyl. napsautt.</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0970C765-389B-4708-9926-82E7D0EFDECC}" type="datetimeFigureOut">
              <a:rPr lang="fi-FI" smtClean="0"/>
              <a:t>14.7.2026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3673770F-B790-4878-B19B-005329BE80D2}" type="slidenum">
              <a:rPr lang="fi-FI" smtClean="0"/>
              <a:t>‹#›</a:t>
            </a:fld>
            <a:endParaRPr lang="fi-FI"/>
          </a:p>
        </p:txBody>
      </p:sp>
    </p:spTree>
    <p:extLst>
      <p:ext uri="{BB962C8B-B14F-4D97-AF65-F5344CB8AC3E}">
        <p14:creationId xmlns:p14="http://schemas.microsoft.com/office/powerpoint/2010/main" val="3789247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0970C765-389B-4708-9926-82E7D0EFDECC}" type="datetimeFigureOut">
              <a:rPr lang="fi-FI" smtClean="0"/>
              <a:t>14.7.2026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3673770F-B790-4878-B19B-005329BE80D2}" type="slidenum">
              <a:rPr lang="fi-FI" smtClean="0"/>
              <a:t>‹#›</a:t>
            </a:fld>
            <a:endParaRPr lang="fi-FI"/>
          </a:p>
        </p:txBody>
      </p:sp>
    </p:spTree>
    <p:extLst>
      <p:ext uri="{BB962C8B-B14F-4D97-AF65-F5344CB8AC3E}">
        <p14:creationId xmlns:p14="http://schemas.microsoft.com/office/powerpoint/2010/main" val="3365583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fi-FI"/>
              <a:t>Muokkaa ots. perustyyl. napsautt.</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4" name="Content Placeholder 3"/>
          <p:cNvSpPr>
            <a:spLocks noGrp="1"/>
          </p:cNvSpPr>
          <p:nvPr>
            <p:ph sz="half" idx="2"/>
          </p:nvPr>
        </p:nvSpPr>
        <p:spPr>
          <a:xfrm>
            <a:off x="472381" y="4453467"/>
            <a:ext cx="2901255" cy="6550379"/>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6" name="Content Placeholder 5"/>
          <p:cNvSpPr>
            <a:spLocks noGrp="1"/>
          </p:cNvSpPr>
          <p:nvPr>
            <p:ph sz="quarter" idx="4"/>
          </p:nvPr>
        </p:nvSpPr>
        <p:spPr>
          <a:xfrm>
            <a:off x="3471863" y="4453467"/>
            <a:ext cx="2915543" cy="6550379"/>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0970C765-389B-4708-9926-82E7D0EFDECC}" type="datetimeFigureOut">
              <a:rPr lang="fi-FI" smtClean="0"/>
              <a:t>14.7.2026</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3673770F-B790-4878-B19B-005329BE80D2}" type="slidenum">
              <a:rPr lang="fi-FI" smtClean="0"/>
              <a:t>‹#›</a:t>
            </a:fld>
            <a:endParaRPr lang="fi-FI"/>
          </a:p>
        </p:txBody>
      </p:sp>
    </p:spTree>
    <p:extLst>
      <p:ext uri="{BB962C8B-B14F-4D97-AF65-F5344CB8AC3E}">
        <p14:creationId xmlns:p14="http://schemas.microsoft.com/office/powerpoint/2010/main" val="2449866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Date Placeholder 2"/>
          <p:cNvSpPr>
            <a:spLocks noGrp="1"/>
          </p:cNvSpPr>
          <p:nvPr>
            <p:ph type="dt" sz="half" idx="10"/>
          </p:nvPr>
        </p:nvSpPr>
        <p:spPr/>
        <p:txBody>
          <a:bodyPr/>
          <a:lstStyle/>
          <a:p>
            <a:fld id="{0970C765-389B-4708-9926-82E7D0EFDECC}" type="datetimeFigureOut">
              <a:rPr lang="fi-FI" smtClean="0"/>
              <a:t>14.7.2026</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3673770F-B790-4878-B19B-005329BE80D2}" type="slidenum">
              <a:rPr lang="fi-FI" smtClean="0"/>
              <a:t>‹#›</a:t>
            </a:fld>
            <a:endParaRPr lang="fi-FI"/>
          </a:p>
        </p:txBody>
      </p:sp>
    </p:spTree>
    <p:extLst>
      <p:ext uri="{BB962C8B-B14F-4D97-AF65-F5344CB8AC3E}">
        <p14:creationId xmlns:p14="http://schemas.microsoft.com/office/powerpoint/2010/main" val="2738310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70C765-389B-4708-9926-82E7D0EFDECC}" type="datetimeFigureOut">
              <a:rPr lang="fi-FI" smtClean="0"/>
              <a:t>14.7.2026</a:t>
            </a:fld>
            <a:endParaRPr lang="fi-FI"/>
          </a:p>
        </p:txBody>
      </p:sp>
      <p:sp>
        <p:nvSpPr>
          <p:cNvPr id="3" name="Footer Placeholder 2"/>
          <p:cNvSpPr>
            <a:spLocks noGrp="1"/>
          </p:cNvSpPr>
          <p:nvPr>
            <p:ph type="ftr" sz="quarter" idx="11"/>
          </p:nvPr>
        </p:nvSpPr>
        <p:spPr/>
        <p:txBody>
          <a:bodyPr/>
          <a:lstStyle/>
          <a:p>
            <a:endParaRPr lang="fi-FI"/>
          </a:p>
        </p:txBody>
      </p:sp>
      <p:sp>
        <p:nvSpPr>
          <p:cNvPr id="4" name="Slide Number Placeholder 3"/>
          <p:cNvSpPr>
            <a:spLocks noGrp="1"/>
          </p:cNvSpPr>
          <p:nvPr>
            <p:ph type="sldNum" sz="quarter" idx="12"/>
          </p:nvPr>
        </p:nvSpPr>
        <p:spPr/>
        <p:txBody>
          <a:bodyPr/>
          <a:lstStyle/>
          <a:p>
            <a:fld id="{3673770F-B790-4878-B19B-005329BE80D2}" type="slidenum">
              <a:rPr lang="fi-FI" smtClean="0"/>
              <a:t>‹#›</a:t>
            </a:fld>
            <a:endParaRPr lang="fi-FI"/>
          </a:p>
        </p:txBody>
      </p:sp>
    </p:spTree>
    <p:extLst>
      <p:ext uri="{BB962C8B-B14F-4D97-AF65-F5344CB8AC3E}">
        <p14:creationId xmlns:p14="http://schemas.microsoft.com/office/powerpoint/2010/main" val="141183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fi-FI"/>
              <a:t>Muokkaa ots. perustyyl. napsautt.</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0970C765-389B-4708-9926-82E7D0EFDECC}" type="datetimeFigureOut">
              <a:rPr lang="fi-FI" smtClean="0"/>
              <a:t>14.7.2026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3673770F-B790-4878-B19B-005329BE80D2}" type="slidenum">
              <a:rPr lang="fi-FI" smtClean="0"/>
              <a:t>‹#›</a:t>
            </a:fld>
            <a:endParaRPr lang="fi-FI"/>
          </a:p>
        </p:txBody>
      </p:sp>
    </p:spTree>
    <p:extLst>
      <p:ext uri="{BB962C8B-B14F-4D97-AF65-F5344CB8AC3E}">
        <p14:creationId xmlns:p14="http://schemas.microsoft.com/office/powerpoint/2010/main" val="117176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fi-FI"/>
              <a:t>Muokkaa ots. perustyyl. napsautt.</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i-FI"/>
              <a:t>Lisää kuva napsauttamalla kuvaketta</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0970C765-389B-4708-9926-82E7D0EFDECC}" type="datetimeFigureOut">
              <a:rPr lang="fi-FI" smtClean="0"/>
              <a:t>14.7.2026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3673770F-B790-4878-B19B-005329BE80D2}" type="slidenum">
              <a:rPr lang="fi-FI" smtClean="0"/>
              <a:t>‹#›</a:t>
            </a:fld>
            <a:endParaRPr lang="fi-FI"/>
          </a:p>
        </p:txBody>
      </p:sp>
    </p:spTree>
    <p:extLst>
      <p:ext uri="{BB962C8B-B14F-4D97-AF65-F5344CB8AC3E}">
        <p14:creationId xmlns:p14="http://schemas.microsoft.com/office/powerpoint/2010/main" val="2326939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fi-FI"/>
              <a:t>Muokkaa ots. perustyyl. napsautt.</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82000"/>
                  </a:schemeClr>
                </a:solidFill>
              </a:defRPr>
            </a:lvl1pPr>
          </a:lstStyle>
          <a:p>
            <a:fld id="{0970C765-389B-4708-9926-82E7D0EFDECC}" type="datetimeFigureOut">
              <a:rPr lang="fi-FI" smtClean="0"/>
              <a:t>14.7.2026</a:t>
            </a:fld>
            <a:endParaRPr lang="fi-FI"/>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fi-FI"/>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82000"/>
                  </a:schemeClr>
                </a:solidFill>
              </a:defRPr>
            </a:lvl1pPr>
          </a:lstStyle>
          <a:p>
            <a:fld id="{3673770F-B790-4878-B19B-005329BE80D2}" type="slidenum">
              <a:rPr lang="fi-FI" smtClean="0"/>
              <a:t>‹#›</a:t>
            </a:fld>
            <a:endParaRPr lang="fi-FI"/>
          </a:p>
        </p:txBody>
      </p:sp>
    </p:spTree>
    <p:extLst>
      <p:ext uri="{BB962C8B-B14F-4D97-AF65-F5344CB8AC3E}">
        <p14:creationId xmlns:p14="http://schemas.microsoft.com/office/powerpoint/2010/main" val="12180666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iruutu 5">
            <a:extLst>
              <a:ext uri="{FF2B5EF4-FFF2-40B4-BE49-F238E27FC236}">
                <a16:creationId xmlns:a16="http://schemas.microsoft.com/office/drawing/2014/main" id="{E44E6E16-B22C-AE22-3065-3793DE13E9CD}"/>
              </a:ext>
            </a:extLst>
          </p:cNvPr>
          <p:cNvSpPr txBox="1"/>
          <p:nvPr/>
        </p:nvSpPr>
        <p:spPr>
          <a:xfrm>
            <a:off x="105936" y="840177"/>
            <a:ext cx="6646127" cy="11095345"/>
          </a:xfrm>
          <a:prstGeom prst="rect">
            <a:avLst/>
          </a:prstGeom>
          <a:noFill/>
        </p:spPr>
        <p:txBody>
          <a:bodyPr wrap="square" rtlCol="0">
            <a:spAutoFit/>
          </a:bodyPr>
          <a:lstStyle/>
          <a:p>
            <a:r>
              <a:rPr lang="fi-FI" sz="1100" dirty="0"/>
              <a:t> </a:t>
            </a:r>
          </a:p>
          <a:p>
            <a:r>
              <a:rPr lang="en-US" sz="1100" b="1" dirty="0"/>
              <a:t>Tell a little bit about yourself for the beginning?</a:t>
            </a:r>
            <a:endParaRPr lang="fi-FI" sz="1100" dirty="0"/>
          </a:p>
          <a:p>
            <a:r>
              <a:rPr lang="en-US" sz="1100" b="1" dirty="0"/>
              <a:t> </a:t>
            </a:r>
            <a:endParaRPr lang="fi-FI" sz="1100" dirty="0"/>
          </a:p>
          <a:p>
            <a:r>
              <a:rPr lang="en-US" sz="1100" dirty="0"/>
              <a:t>My name is Irina Poletaeva. I was born in the city of Leningrad, and my family has lived in Finland for the last 26 years. My mother worked as a veterinarian. The first German shepherd dog was obtained by her family in the 1930s. One can say that my love for dogs is genetically embedded in me. I graduated from the Leningrad Polytechnic University, specializing in management process optimization, and cynology has always been my family's hobby.</a:t>
            </a:r>
            <a:endParaRPr lang="fi-FI" sz="1100" dirty="0"/>
          </a:p>
          <a:p>
            <a:r>
              <a:rPr lang="en-US" sz="1100" dirty="0"/>
              <a:t> </a:t>
            </a:r>
            <a:endParaRPr lang="fi-FI" sz="1100" dirty="0"/>
          </a:p>
          <a:p>
            <a:r>
              <a:rPr lang="en-US" sz="1100" b="1" dirty="0"/>
              <a:t>How long have you been a judge, and what were the first breeds you have judged?</a:t>
            </a:r>
            <a:endParaRPr lang="fi-FI" sz="1100" dirty="0"/>
          </a:p>
          <a:p>
            <a:r>
              <a:rPr lang="en-US" sz="1100" b="1" dirty="0"/>
              <a:t> </a:t>
            </a:r>
            <a:endParaRPr lang="fi-FI" sz="1100" dirty="0"/>
          </a:p>
          <a:p>
            <a:r>
              <a:rPr lang="en-US" sz="1100" dirty="0"/>
              <a:t>In 1980 I became a dog show and working trials judge. During the Soviet era, all breeds were evaluated based on their usefulness, so there were only two clubs: the </a:t>
            </a:r>
            <a:r>
              <a:rPr lang="ru-RU" sz="1100" dirty="0"/>
              <a:t>W</a:t>
            </a:r>
            <a:r>
              <a:rPr lang="en-US" sz="1100" dirty="0"/>
              <a:t>orking Breed Club and the Hunting Breed Club. I was a member of the Working Breed Club, so the first breeds I judged at shows were the East European Shepherd (the most popular breed in the USSR), Great Dane, Caucasian Shepherd Dog, Central Asian Shepherd Dog, St. Bernard, Newfoundland ets.</a:t>
            </a:r>
            <a:endParaRPr lang="fi-FI" sz="1100" dirty="0"/>
          </a:p>
          <a:p>
            <a:r>
              <a:rPr lang="en-US" sz="1100" dirty="0"/>
              <a:t> </a:t>
            </a:r>
            <a:endParaRPr lang="fi-FI" sz="1100" dirty="0"/>
          </a:p>
          <a:p>
            <a:r>
              <a:rPr lang="en-US" sz="1100" b="1" dirty="0"/>
              <a:t>What are your own breeds?</a:t>
            </a:r>
            <a:endParaRPr lang="fi-FI" sz="1100" dirty="0"/>
          </a:p>
          <a:p>
            <a:r>
              <a:rPr lang="en-US" sz="1100" b="1" dirty="0"/>
              <a:t> </a:t>
            </a:r>
            <a:endParaRPr lang="fi-FI" sz="1100" dirty="0"/>
          </a:p>
          <a:p>
            <a:r>
              <a:rPr lang="en-US" sz="1100" dirty="0"/>
              <a:t>For over 50 years, I have owned, bred or handled Great Danes, German shepherds, Airedale terriers, Miniature schnauzers, Schnauzers, Giant schnauzers, Dobermanns, East European shepherds, Russian black terriers, Russian toys, English cockers and Laikas.</a:t>
            </a:r>
            <a:endParaRPr lang="fi-FI" sz="1100" dirty="0"/>
          </a:p>
          <a:p>
            <a:r>
              <a:rPr lang="en-US" sz="1100" dirty="0"/>
              <a:t> </a:t>
            </a:r>
            <a:endParaRPr lang="fi-FI" sz="1100" dirty="0"/>
          </a:p>
          <a:p>
            <a:r>
              <a:rPr lang="en-US" sz="1100" b="1" dirty="0"/>
              <a:t>What has been the influence for you to become a judge in first place?</a:t>
            </a:r>
            <a:endParaRPr lang="fi-FI" sz="1100" dirty="0"/>
          </a:p>
          <a:p>
            <a:r>
              <a:rPr lang="en-US" sz="1100" b="1" dirty="0"/>
              <a:t> </a:t>
            </a:r>
            <a:endParaRPr lang="fi-FI" sz="1100" dirty="0"/>
          </a:p>
          <a:p>
            <a:r>
              <a:rPr lang="en-US" sz="1100" dirty="0"/>
              <a:t>I never considered a career as a show judge. I was interested in the working abilities of dogs. My own dog won competitions in six different training disciplines. As a volunteer, I trained police dogs. The club sent me to a judge training course. In the Soviet era, there was no distinction between judges for working trials and exhibitions. Judges were divided into categories, which determined the level of exhibition/competition/trial a judge could judge. In 1980, I completed the training course, passed the exams, and received the title of working trials and show judge of the 3rd category. I was very active, and in 1983, I was awarded the title of 1st category judge, which gave me the right to judge shows and competitions of the highest level. For example, I judged the Ministry of Emergency Situations Championship for rescue dogs and also the main dog show of the USSR.</a:t>
            </a:r>
            <a:endParaRPr lang="fi-FI" sz="1100" dirty="0"/>
          </a:p>
          <a:p>
            <a:r>
              <a:rPr lang="en-US" sz="1100" dirty="0"/>
              <a:t>In the beginning of 2013, the Finnish Kennel Club acknowledged me as an all-breeds judge. I am a special judge, and I teach new judges Working breeds, Pinschers and Schnauzers, Russian breeds. I have judged in more than 35 countries.</a:t>
            </a:r>
            <a:endParaRPr lang="fi-FI" sz="1100" dirty="0"/>
          </a:p>
          <a:p>
            <a:r>
              <a:rPr lang="en-US" sz="1100" dirty="0"/>
              <a:t> </a:t>
            </a:r>
            <a:endParaRPr lang="fi-FI" sz="1100" dirty="0"/>
          </a:p>
          <a:p>
            <a:r>
              <a:rPr lang="en-US" sz="1100" b="1" dirty="0"/>
              <a:t>What is your relationship with the molossers in Group 2?</a:t>
            </a:r>
            <a:endParaRPr lang="fi-FI" sz="1100" dirty="0"/>
          </a:p>
          <a:p>
            <a:r>
              <a:rPr lang="en-US" sz="1100" dirty="0"/>
              <a:t> </a:t>
            </a:r>
            <a:endParaRPr lang="fi-FI" sz="1100" dirty="0"/>
          </a:p>
          <a:p>
            <a:r>
              <a:rPr lang="en-US" sz="1100" dirty="0"/>
              <a:t>The first dog I trained was a black Great Dane named Zeta. She lived in the house next door, and her owners didn't have time to train her. In the USSR, all large dogs living in cities had to be trained. After Zeta, I trained and/or judged Newfoundlands, Caucasian Shepherd Dogs, Central Asian Shepherd Dogs, Rottweilers, and so on. It's important to remember that the USSR was a closed country, and not all breeds were available.</a:t>
            </a:r>
            <a:endParaRPr lang="fi-FI" sz="1100" dirty="0"/>
          </a:p>
          <a:p>
            <a:r>
              <a:rPr lang="en-US" sz="1100" dirty="0"/>
              <a:t> </a:t>
            </a:r>
            <a:endParaRPr lang="fi-FI" sz="1100" dirty="0"/>
          </a:p>
          <a:p>
            <a:r>
              <a:rPr lang="en-US" sz="1100" dirty="0"/>
              <a:t> </a:t>
            </a:r>
            <a:endParaRPr lang="fi-FI" sz="1100" dirty="0"/>
          </a:p>
          <a:p>
            <a:r>
              <a:rPr lang="en-US" sz="1100" b="1" dirty="0"/>
              <a:t>What is your history with the Pyrenean Mastiff breed?</a:t>
            </a:r>
            <a:endParaRPr lang="fi-FI" sz="1100" dirty="0"/>
          </a:p>
          <a:p>
            <a:r>
              <a:rPr lang="en-US" sz="1100" dirty="0"/>
              <a:t> </a:t>
            </a:r>
            <a:endParaRPr lang="fi-FI" sz="1100" dirty="0"/>
          </a:p>
          <a:p>
            <a:r>
              <a:rPr lang="en-US" sz="1100" dirty="0"/>
              <a:t>I'm lucky that Finland has almost every breed.</a:t>
            </a:r>
            <a:endParaRPr lang="fi-FI" sz="1100" dirty="0"/>
          </a:p>
          <a:p>
            <a:r>
              <a:rPr lang="en-US" sz="1100" dirty="0"/>
              <a:t>I got the chance to learn about new breeds when the Kennel Club gave me permission to continue my training as a show judge. In 2010, I judged Pyrenean Mastiffs for the first time. I also had the opportunity to meet the best examples of Pyrenean Mastiffs and Spanish Mastiffs at a shows in Spain.</a:t>
            </a:r>
            <a:endParaRPr lang="fi-FI" sz="1100" dirty="0"/>
          </a:p>
          <a:p>
            <a:r>
              <a:rPr lang="en-US" sz="1100" dirty="0"/>
              <a:t> </a:t>
            </a:r>
            <a:endParaRPr lang="fi-FI" sz="1100" dirty="0"/>
          </a:p>
          <a:p>
            <a:r>
              <a:rPr lang="en-US" sz="1100" b="1" dirty="0"/>
              <a:t>What things do you find the most important when judging a Pyrenean Mastiff?</a:t>
            </a:r>
            <a:endParaRPr lang="fi-FI" sz="1100" dirty="0"/>
          </a:p>
          <a:p>
            <a:r>
              <a:rPr lang="en-US" sz="1100" dirty="0"/>
              <a:t> </a:t>
            </a:r>
            <a:endParaRPr lang="fi-FI" sz="1100" dirty="0"/>
          </a:p>
          <a:p>
            <a:r>
              <a:rPr lang="en-US" sz="1100" dirty="0"/>
              <a:t>The Pyrenean Mastiff should not be physically weak. Its structure and musculature should ensure harmonious, powerful movement. These characteristics enabled dogs of this breed to fulfill their primary function—defense against beasts of prey.</a:t>
            </a:r>
            <a:endParaRPr lang="fi-FI" sz="1100" dirty="0"/>
          </a:p>
          <a:p>
            <a:r>
              <a:rPr lang="en-US" sz="1100" b="1" dirty="0"/>
              <a:t> </a:t>
            </a:r>
            <a:endParaRPr lang="fi-FI" sz="1100" dirty="0"/>
          </a:p>
          <a:p>
            <a:r>
              <a:rPr lang="en-US" sz="1100" b="1" dirty="0"/>
              <a:t>Any words you’d like to say to all the Finnish Pyrenean Mastiff enthusiasts?</a:t>
            </a:r>
            <a:endParaRPr lang="fi-FI" sz="1100" dirty="0"/>
          </a:p>
          <a:p>
            <a:r>
              <a:rPr lang="en-US" sz="1100" b="1" dirty="0"/>
              <a:t> </a:t>
            </a:r>
            <a:endParaRPr lang="fi-FI" sz="1100" dirty="0"/>
          </a:p>
          <a:p>
            <a:r>
              <a:rPr lang="en-US" sz="1100" dirty="0"/>
              <a:t>I am looking forward to meeting many of Pyrenean Mastiff enthusiasts around the ring. Thank a lot to the club for the invitation – I am very pleased and grateful for opportunity to judge on the speciality show 2026.</a:t>
            </a:r>
            <a:endParaRPr lang="fi-FI" sz="1100" dirty="0"/>
          </a:p>
          <a:p>
            <a:r>
              <a:rPr lang="en-US" sz="1100" dirty="0"/>
              <a:t> </a:t>
            </a:r>
            <a:endParaRPr lang="fi-FI" sz="1100" dirty="0"/>
          </a:p>
          <a:p>
            <a:endParaRPr lang="fi-FI" sz="1100" dirty="0"/>
          </a:p>
        </p:txBody>
      </p:sp>
      <p:sp>
        <p:nvSpPr>
          <p:cNvPr id="7" name="Tekstiruutu 6">
            <a:extLst>
              <a:ext uri="{FF2B5EF4-FFF2-40B4-BE49-F238E27FC236}">
                <a16:creationId xmlns:a16="http://schemas.microsoft.com/office/drawing/2014/main" id="{F72901EE-109F-0BC3-C20A-13CF0D182E83}"/>
              </a:ext>
            </a:extLst>
          </p:cNvPr>
          <p:cNvSpPr txBox="1"/>
          <p:nvPr/>
        </p:nvSpPr>
        <p:spPr>
          <a:xfrm>
            <a:off x="1" y="256478"/>
            <a:ext cx="6858000" cy="369332"/>
          </a:xfrm>
          <a:prstGeom prst="rect">
            <a:avLst/>
          </a:prstGeom>
          <a:noFill/>
        </p:spPr>
        <p:txBody>
          <a:bodyPr wrap="square" rtlCol="0">
            <a:spAutoFit/>
          </a:bodyPr>
          <a:lstStyle/>
          <a:p>
            <a:pPr algn="ctr"/>
            <a:r>
              <a:rPr lang="fi-FI" dirty="0" err="1"/>
              <a:t>Introduction</a:t>
            </a:r>
            <a:r>
              <a:rPr lang="fi-FI" dirty="0"/>
              <a:t> of </a:t>
            </a:r>
            <a:r>
              <a:rPr lang="fi-FI" dirty="0" err="1"/>
              <a:t>Judge</a:t>
            </a:r>
            <a:endParaRPr lang="fi-FI" dirty="0"/>
          </a:p>
        </p:txBody>
      </p:sp>
    </p:spTree>
    <p:extLst>
      <p:ext uri="{BB962C8B-B14F-4D97-AF65-F5344CB8AC3E}">
        <p14:creationId xmlns:p14="http://schemas.microsoft.com/office/powerpoint/2010/main" val="741216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iruutu 5">
            <a:extLst>
              <a:ext uri="{FF2B5EF4-FFF2-40B4-BE49-F238E27FC236}">
                <a16:creationId xmlns:a16="http://schemas.microsoft.com/office/drawing/2014/main" id="{80E95ADF-DD89-3A5B-C5BC-1019ECE4ED1E}"/>
              </a:ext>
            </a:extLst>
          </p:cNvPr>
          <p:cNvSpPr txBox="1"/>
          <p:nvPr/>
        </p:nvSpPr>
        <p:spPr>
          <a:xfrm>
            <a:off x="178420" y="769434"/>
            <a:ext cx="6512312" cy="11264622"/>
          </a:xfrm>
          <a:prstGeom prst="rect">
            <a:avLst/>
          </a:prstGeom>
          <a:noFill/>
        </p:spPr>
        <p:txBody>
          <a:bodyPr wrap="square" rtlCol="0">
            <a:spAutoFit/>
          </a:bodyPr>
          <a:lstStyle/>
          <a:p>
            <a:r>
              <a:rPr lang="en-US" sz="1100" b="1" dirty="0" err="1"/>
              <a:t>Kerro</a:t>
            </a:r>
            <a:r>
              <a:rPr lang="en-US" sz="1100" b="1" dirty="0"/>
              <a:t> </a:t>
            </a:r>
            <a:r>
              <a:rPr lang="en-US" sz="1100" b="1" dirty="0" err="1"/>
              <a:t>alkuun</a:t>
            </a:r>
            <a:r>
              <a:rPr lang="en-US" sz="1100" b="1" dirty="0"/>
              <a:t> </a:t>
            </a:r>
            <a:r>
              <a:rPr lang="en-US" sz="1100" b="1" dirty="0" err="1"/>
              <a:t>hieman</a:t>
            </a:r>
            <a:r>
              <a:rPr lang="en-US" sz="1100" b="1" dirty="0"/>
              <a:t> </a:t>
            </a:r>
            <a:r>
              <a:rPr lang="en-US" sz="1100" b="1" dirty="0" err="1"/>
              <a:t>itsestäsi</a:t>
            </a:r>
            <a:r>
              <a:rPr lang="en-US" sz="1100" b="1" dirty="0"/>
              <a:t>?</a:t>
            </a:r>
            <a:endParaRPr lang="fi-FI" sz="1100" dirty="0"/>
          </a:p>
          <a:p>
            <a:r>
              <a:rPr lang="en-US" sz="1100" b="1" dirty="0"/>
              <a:t> </a:t>
            </a:r>
            <a:endParaRPr lang="fi-FI" sz="1100" dirty="0"/>
          </a:p>
          <a:p>
            <a:r>
              <a:rPr lang="fi-FI" sz="1100" dirty="0"/>
              <a:t>Nimeni on Irina </a:t>
            </a:r>
            <a:r>
              <a:rPr lang="fi-FI" sz="1100" dirty="0" err="1"/>
              <a:t>Poletaeva</a:t>
            </a:r>
            <a:r>
              <a:rPr lang="fi-FI" sz="1100" dirty="0"/>
              <a:t>. Olen syntyjäni Leningradista, ja perheeni on asunut Suomessa viimeiset 26 vuotta. Äitini työskenteli eläinlääkärinä. Äitini perhe hankki ensimmäisen koiran, saksanpaimenkoiran, perheeseensä 1930 – luvulla. Voidaan sanoa, että rakkaus koiriin on geneettisesti koodattuna minuun. Valmistuin Leningradin Teknillisestä yliopistosta liiketoimintaprosessien optimoinnin tutkinnolla, ja kynologia on aina ollut koko perheeni harrastus.</a:t>
            </a:r>
          </a:p>
          <a:p>
            <a:r>
              <a:rPr lang="fi-FI" sz="1100" dirty="0"/>
              <a:t> </a:t>
            </a:r>
          </a:p>
          <a:p>
            <a:r>
              <a:rPr lang="fi-FI" sz="1100" b="1" dirty="0"/>
              <a:t>Kuinka pitkään olet toiminut tuomarina, ja mitkä olivat ensimmäisiä tuomaroimiasi rotuja?</a:t>
            </a:r>
            <a:endParaRPr lang="fi-FI" sz="1100" dirty="0"/>
          </a:p>
          <a:p>
            <a:r>
              <a:rPr lang="en-US" sz="1100" dirty="0"/>
              <a:t> </a:t>
            </a:r>
            <a:endParaRPr lang="fi-FI" sz="1100" dirty="0"/>
          </a:p>
          <a:p>
            <a:r>
              <a:rPr lang="fi-FI" sz="1100" dirty="0"/>
              <a:t>1980 – luvulla minusta tuli sekä koiranäyttelyiden, että </a:t>
            </a:r>
            <a:r>
              <a:rPr lang="fi-FI" sz="1100" dirty="0" err="1"/>
              <a:t>käyttökoirakilpailuden</a:t>
            </a:r>
            <a:r>
              <a:rPr lang="fi-FI" sz="1100" dirty="0"/>
              <a:t> tuomari. Neuvostoaikana kaikki rodut arvosteltiin koiran käytettävyyden/hyödynnettävyyden perusteella, joten yhdistyksiä oli ainoastaan kaksi: Työkoirayhdistys ja Metsästyskoirayhdistys. Olin jäsenenä työkoirayhdistyksessä, joten ensimmäiset arvostelemani koirat olivat Itä-Euroopan paimenkoira (suosituin rotu koko USSR:ssä), tanskandoggi, </a:t>
            </a:r>
            <a:r>
              <a:rPr lang="fi-FI" sz="1100" dirty="0" err="1"/>
              <a:t>kaukasiankoira</a:t>
            </a:r>
            <a:r>
              <a:rPr lang="fi-FI" sz="1100" dirty="0"/>
              <a:t>, </a:t>
            </a:r>
            <a:r>
              <a:rPr lang="fi-FI" sz="1100" dirty="0" err="1"/>
              <a:t>keskiaasiankoira</a:t>
            </a:r>
            <a:r>
              <a:rPr lang="fi-FI" sz="1100" dirty="0"/>
              <a:t>, </a:t>
            </a:r>
            <a:r>
              <a:rPr lang="fi-FI" sz="1100" dirty="0" err="1"/>
              <a:t>berhandilainen</a:t>
            </a:r>
            <a:r>
              <a:rPr lang="fi-FI" sz="1100" dirty="0"/>
              <a:t> jne.</a:t>
            </a:r>
          </a:p>
          <a:p>
            <a:r>
              <a:rPr lang="fi-FI" sz="1100" dirty="0"/>
              <a:t> </a:t>
            </a:r>
          </a:p>
          <a:p>
            <a:r>
              <a:rPr lang="en-US" sz="1100" b="1" dirty="0" err="1"/>
              <a:t>Mitkä</a:t>
            </a:r>
            <a:r>
              <a:rPr lang="en-US" sz="1100" b="1" dirty="0"/>
              <a:t> </a:t>
            </a:r>
            <a:r>
              <a:rPr lang="en-US" sz="1100" b="1" dirty="0" err="1"/>
              <a:t>ovat</a:t>
            </a:r>
            <a:r>
              <a:rPr lang="en-US" sz="1100" b="1" dirty="0"/>
              <a:t> </a:t>
            </a:r>
            <a:r>
              <a:rPr lang="en-US" sz="1100" b="1" dirty="0" err="1"/>
              <a:t>omat</a:t>
            </a:r>
            <a:r>
              <a:rPr lang="en-US" sz="1100" b="1" dirty="0"/>
              <a:t> </a:t>
            </a:r>
            <a:r>
              <a:rPr lang="en-US" sz="1100" b="1" dirty="0" err="1"/>
              <a:t>rotusi</a:t>
            </a:r>
            <a:r>
              <a:rPr lang="en-US" sz="1100" b="1" dirty="0"/>
              <a:t>?</a:t>
            </a:r>
            <a:endParaRPr lang="fi-FI" sz="1100" dirty="0"/>
          </a:p>
          <a:p>
            <a:r>
              <a:rPr lang="en-US" sz="1100" dirty="0"/>
              <a:t> </a:t>
            </a:r>
            <a:endParaRPr lang="fi-FI" sz="1100" dirty="0"/>
          </a:p>
          <a:p>
            <a:r>
              <a:rPr lang="fi-FI" sz="1100" dirty="0"/>
              <a:t>Yli 50 vuoden aikana olen omistanut, kasvattanut tai esittänyt seuraavia rotuja: Tanskandoggi, saksanpaimenkoira, airedalenterrieri, kääpiösnautseri, snautseri, suursnautseri, dobermanni, Itä-</a:t>
            </a:r>
            <a:r>
              <a:rPr lang="fi-FI" sz="1100" dirty="0" err="1"/>
              <a:t>euroopan</a:t>
            </a:r>
            <a:r>
              <a:rPr lang="fi-FI" sz="1100" dirty="0"/>
              <a:t> paimenkoira, venäjänmustaterrieri, venäjän </a:t>
            </a:r>
            <a:r>
              <a:rPr lang="fi-FI" sz="1100" dirty="0" err="1"/>
              <a:t>toy</a:t>
            </a:r>
            <a:r>
              <a:rPr lang="fi-FI" sz="1100" dirty="0"/>
              <a:t>, cockerspanieli ja </a:t>
            </a:r>
            <a:r>
              <a:rPr lang="fi-FI" sz="1100" dirty="0" err="1"/>
              <a:t>laika</a:t>
            </a:r>
            <a:r>
              <a:rPr lang="fi-FI" sz="1100" dirty="0"/>
              <a:t>. </a:t>
            </a:r>
          </a:p>
          <a:p>
            <a:r>
              <a:rPr lang="fi-FI" sz="1100" dirty="0"/>
              <a:t> </a:t>
            </a:r>
          </a:p>
          <a:p>
            <a:r>
              <a:rPr lang="fi-FI" sz="1100" b="1" dirty="0"/>
              <a:t>Mikä on ollut suurin vaikuttimesi päätyä alun perin koiratuomariksi?</a:t>
            </a:r>
            <a:endParaRPr lang="fi-FI" sz="1100" dirty="0"/>
          </a:p>
          <a:p>
            <a:r>
              <a:rPr lang="fi-FI" sz="1100" dirty="0"/>
              <a:t> </a:t>
            </a:r>
          </a:p>
          <a:p>
            <a:r>
              <a:rPr lang="fi-FI" sz="1100" dirty="0"/>
              <a:t>En koskaan harkinnut koiranäyttelytuomaroinnista uraa itselleni. Olin kiinnostunut koirien työkäyttöominaisuuksista. Oma koirani voitti kilpailuja kuudessa erilaisessa tottelevaisuuskilpailussa. Treenasin myös vapaaehtoisena poliisikoiria. Yhdistykseni lähetti minut tuomarikurssille. Neuvostoaikana ei tuomarille ollut eroteltu erikseen näyttely- ja käyttökilpailuja. Tuomarit jaettiin kategorioihin, joka määritteli näyttelyn tai kilpailun tason, jota tuomarilla oli oikeus tuomaroida. 1980 – luvulla läpäisin tuomarikurssin ja siihen liittyvät kokeet, sekä saavutin kolmannen kategorian kilpailu- ja näyttelytuomarin oikeudet. Olin erittäin aktiivinen tuomari, ja vuonna 1983 minulle myönnettiin tuolloin korkein mahdollinen tuomarointioikeus, kategorian 1 tuomarioikeus. Tuomaroin esimerkiksi hätätilaministeriön pelastuskoirakilpailun, sekä USSR:n Vuoden päänäyttelyn. Vuonna 2013 pätevöidyin Suomen Kennelliiton kaikkien rotujen tuomariksi. Olen erikoistuomari ja koulutan </a:t>
            </a:r>
            <a:r>
              <a:rPr lang="fi-FI" sz="1100" dirty="0" err="1"/>
              <a:t>tmyös</a:t>
            </a:r>
            <a:r>
              <a:rPr lang="fi-FI" sz="1100" dirty="0"/>
              <a:t> tuomareita käyttökoiraroduissa, pinsereissä ja snautsereissa sekä venäläisissä roduissa. Olen arvostellut yli 35 maassa.</a:t>
            </a:r>
          </a:p>
          <a:p>
            <a:r>
              <a:rPr lang="en-US" sz="1100" dirty="0"/>
              <a:t> </a:t>
            </a:r>
            <a:endParaRPr lang="fi-FI" sz="1100" dirty="0"/>
          </a:p>
          <a:p>
            <a:r>
              <a:rPr lang="fi-FI" sz="1100" b="1" dirty="0"/>
              <a:t>Mikä on suhteesi 2. Ryhmän koiriin?</a:t>
            </a:r>
            <a:endParaRPr lang="fi-FI" sz="1100" dirty="0"/>
          </a:p>
          <a:p>
            <a:r>
              <a:rPr lang="fi-FI" sz="1100" dirty="0"/>
              <a:t> </a:t>
            </a:r>
          </a:p>
          <a:p>
            <a:r>
              <a:rPr lang="fi-FI" sz="1100" dirty="0"/>
              <a:t>Ensimmäinen kouluttamani koira oli musta </a:t>
            </a:r>
            <a:r>
              <a:rPr lang="fi-FI" sz="1100" dirty="0" err="1"/>
              <a:t>tansandoggi</a:t>
            </a:r>
            <a:r>
              <a:rPr lang="fi-FI" sz="1100" dirty="0"/>
              <a:t> nimeltään </a:t>
            </a:r>
            <a:r>
              <a:rPr lang="fi-FI" sz="1100" dirty="0" err="1"/>
              <a:t>Zeta</a:t>
            </a:r>
            <a:r>
              <a:rPr lang="fi-FI" sz="1100" dirty="0"/>
              <a:t>. Koira asui naapurissani, ja hänen omistajillaan ei ollut aikaa kouluttaa häntä. Neuvostoliitossa kaikki kaupunkien lähellä asuvat koirat tuli sääntöjen mukaan kouluttaa. </a:t>
            </a:r>
            <a:r>
              <a:rPr lang="fi-FI" sz="1100" dirty="0" err="1"/>
              <a:t>Zetan</a:t>
            </a:r>
            <a:r>
              <a:rPr lang="fi-FI" sz="1100" dirty="0"/>
              <a:t> jälkeen koulutin/tuomaroin </a:t>
            </a:r>
            <a:r>
              <a:rPr lang="fi-FI" sz="1100" dirty="0" err="1"/>
              <a:t>newfoundlandeja</a:t>
            </a:r>
            <a:r>
              <a:rPr lang="fi-FI" sz="1100" dirty="0"/>
              <a:t>, </a:t>
            </a:r>
            <a:r>
              <a:rPr lang="fi-FI" sz="1100" dirty="0" err="1"/>
              <a:t>kaukasiankoiria</a:t>
            </a:r>
            <a:r>
              <a:rPr lang="fi-FI" sz="1100" dirty="0"/>
              <a:t>, </a:t>
            </a:r>
            <a:r>
              <a:rPr lang="fi-FI" sz="1100" dirty="0" err="1"/>
              <a:t>keskiaasiankoiria</a:t>
            </a:r>
            <a:r>
              <a:rPr lang="fi-FI" sz="1100" dirty="0"/>
              <a:t>, rottweilereita ja niin edelleen. On tärkeää muistaa, että </a:t>
            </a:r>
            <a:r>
              <a:rPr lang="fi-FI" sz="1100" dirty="0" err="1"/>
              <a:t>Neuvosoliitto</a:t>
            </a:r>
            <a:r>
              <a:rPr lang="fi-FI" sz="1100" dirty="0"/>
              <a:t> oli suljettu maa, eikä läheskään kaikkia rotuja maassa ollut.</a:t>
            </a:r>
          </a:p>
          <a:p>
            <a:r>
              <a:rPr lang="fi-FI" sz="1100" dirty="0"/>
              <a:t> </a:t>
            </a:r>
          </a:p>
          <a:p>
            <a:r>
              <a:rPr lang="fi-FI" sz="1100" b="1" dirty="0"/>
              <a:t>Mikä on historiasi </a:t>
            </a:r>
            <a:r>
              <a:rPr lang="fi-FI" sz="1100" b="1" dirty="0" err="1"/>
              <a:t>pyreneittenmastiffiin</a:t>
            </a:r>
            <a:r>
              <a:rPr lang="fi-FI" sz="1100" b="1" dirty="0"/>
              <a:t> rotuna?</a:t>
            </a:r>
            <a:endParaRPr lang="fi-FI" sz="1100" dirty="0"/>
          </a:p>
          <a:p>
            <a:r>
              <a:rPr lang="fi-FI" sz="1100" b="1" dirty="0"/>
              <a:t> </a:t>
            </a:r>
            <a:endParaRPr lang="fi-FI" sz="1100" dirty="0"/>
          </a:p>
          <a:p>
            <a:r>
              <a:rPr lang="fi-FI" sz="1100" dirty="0"/>
              <a:t>Olen ollut onnekas, että Suomesta löytyy lähes kaikki hyväksytyt rodut. Olen saanut mahdollisuuden opetella uusia rotuja, kun SKL myönsi minulle laajennusoikeudet tuomarina. Vuonna 2010 olen arvostellut </a:t>
            </a:r>
            <a:r>
              <a:rPr lang="fi-FI" sz="1100" dirty="0" err="1"/>
              <a:t>pyreneittenmastiffeja</a:t>
            </a:r>
            <a:r>
              <a:rPr lang="fi-FI" sz="1100" dirty="0"/>
              <a:t> ensimmäisen kerran. Minulla on myös ollut mahdollisuus tutustua maailman parhaisiin </a:t>
            </a:r>
            <a:r>
              <a:rPr lang="fi-FI" sz="1100" dirty="0" err="1"/>
              <a:t>pyreneittenmastiffeihin</a:t>
            </a:r>
            <a:r>
              <a:rPr lang="fi-FI" sz="1100" dirty="0"/>
              <a:t> ja espanjan </a:t>
            </a:r>
            <a:r>
              <a:rPr lang="fi-FI" sz="1100" dirty="0" err="1"/>
              <a:t>mastiffeihin</a:t>
            </a:r>
            <a:r>
              <a:rPr lang="fi-FI" sz="1100" dirty="0"/>
              <a:t> rodun kotimaan näyttelyissä Espanjassa.</a:t>
            </a:r>
          </a:p>
          <a:p>
            <a:r>
              <a:rPr lang="fi-FI" sz="1100" dirty="0"/>
              <a:t> </a:t>
            </a:r>
          </a:p>
          <a:p>
            <a:r>
              <a:rPr lang="fi-FI" sz="1100" b="1" dirty="0"/>
              <a:t>Mikä on sinulle tärkeintä </a:t>
            </a:r>
            <a:r>
              <a:rPr lang="fi-FI" sz="1100" b="1" dirty="0" err="1"/>
              <a:t>arvostellesasi</a:t>
            </a:r>
            <a:r>
              <a:rPr lang="fi-FI" sz="1100" b="1" dirty="0"/>
              <a:t> </a:t>
            </a:r>
            <a:r>
              <a:rPr lang="fi-FI" sz="1100" b="1" dirty="0" err="1"/>
              <a:t>pyreneittenmastiffeja</a:t>
            </a:r>
            <a:r>
              <a:rPr lang="fi-FI" sz="1100" b="1" dirty="0"/>
              <a:t>?</a:t>
            </a:r>
            <a:endParaRPr lang="fi-FI" sz="1100" dirty="0"/>
          </a:p>
          <a:p>
            <a:r>
              <a:rPr lang="en-US" sz="1100" dirty="0"/>
              <a:t> </a:t>
            </a:r>
            <a:endParaRPr lang="fi-FI" sz="1100" dirty="0"/>
          </a:p>
          <a:p>
            <a:r>
              <a:rPr lang="fi-FI" sz="1100" dirty="0" err="1"/>
              <a:t>Pyreneittenmastiffin</a:t>
            </a:r>
            <a:r>
              <a:rPr lang="fi-FI" sz="1100" dirty="0"/>
              <a:t> ei tule olla fyysisesti heikko. </a:t>
            </a:r>
            <a:r>
              <a:rPr lang="fi-FI" sz="1100" dirty="0" err="1"/>
              <a:t>Pyreneittenmastiffin</a:t>
            </a:r>
            <a:r>
              <a:rPr lang="fi-FI" sz="1100" dirty="0"/>
              <a:t> rakenteen ja lihaksiston tulee varmistaa harmoninen ja voimakas liike. Nämä ominaisuudet ovat varmistaneet koiran käyttötarkoituksessa toimimisen – suojelun petoeläimiä vastaan. </a:t>
            </a:r>
          </a:p>
          <a:p>
            <a:r>
              <a:rPr lang="fi-FI" sz="1100" b="1" dirty="0"/>
              <a:t> </a:t>
            </a:r>
            <a:endParaRPr lang="fi-FI" sz="1100" dirty="0"/>
          </a:p>
          <a:p>
            <a:r>
              <a:rPr lang="fi-FI" sz="1100" b="1" dirty="0"/>
              <a:t>Terveisiä rodun ystäville?</a:t>
            </a:r>
            <a:endParaRPr lang="fi-FI" sz="1100" dirty="0"/>
          </a:p>
          <a:p>
            <a:r>
              <a:rPr lang="en-US" sz="1100" dirty="0"/>
              <a:t> </a:t>
            </a:r>
            <a:endParaRPr lang="fi-FI" sz="1100" dirty="0"/>
          </a:p>
          <a:p>
            <a:r>
              <a:rPr lang="fi-FI" sz="1100" dirty="0"/>
              <a:t>Odotan innolla tapaamista kaikkien rodun ystävien kanssa kehässä. Suurimmat kiitokset yhdistykselle kutsusta, olen erittäin tyytyväinen ja kiitollinen mahdollisuudesta toimia rodun erikoisnäyttelytuomarina 2026!</a:t>
            </a:r>
          </a:p>
        </p:txBody>
      </p:sp>
      <p:sp>
        <p:nvSpPr>
          <p:cNvPr id="7" name="Tekstiruutu 6">
            <a:extLst>
              <a:ext uri="{FF2B5EF4-FFF2-40B4-BE49-F238E27FC236}">
                <a16:creationId xmlns:a16="http://schemas.microsoft.com/office/drawing/2014/main" id="{54496020-DA12-3D31-1824-08439CE1760C}"/>
              </a:ext>
            </a:extLst>
          </p:cNvPr>
          <p:cNvSpPr txBox="1"/>
          <p:nvPr/>
        </p:nvSpPr>
        <p:spPr>
          <a:xfrm>
            <a:off x="0" y="157944"/>
            <a:ext cx="6858000" cy="369332"/>
          </a:xfrm>
          <a:prstGeom prst="rect">
            <a:avLst/>
          </a:prstGeom>
          <a:noFill/>
        </p:spPr>
        <p:txBody>
          <a:bodyPr wrap="square" rtlCol="0">
            <a:spAutoFit/>
          </a:bodyPr>
          <a:lstStyle/>
          <a:p>
            <a:pPr algn="ctr"/>
            <a:r>
              <a:rPr lang="fi-FI" dirty="0"/>
              <a:t>Tuomariesittely</a:t>
            </a:r>
          </a:p>
        </p:txBody>
      </p:sp>
    </p:spTree>
    <p:extLst>
      <p:ext uri="{BB962C8B-B14F-4D97-AF65-F5344CB8AC3E}">
        <p14:creationId xmlns:p14="http://schemas.microsoft.com/office/powerpoint/2010/main" val="952374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D9753BAB-86AF-AA98-9811-2A8B0BC221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55051"/>
            <a:ext cx="6858000" cy="10281897"/>
          </a:xfrm>
          <a:prstGeom prst="rect">
            <a:avLst/>
          </a:prstGeom>
        </p:spPr>
      </p:pic>
    </p:spTree>
    <p:extLst>
      <p:ext uri="{BB962C8B-B14F-4D97-AF65-F5344CB8AC3E}">
        <p14:creationId xmlns:p14="http://schemas.microsoft.com/office/powerpoint/2010/main" val="3043390802"/>
      </p:ext>
    </p:extLst>
  </p:cSld>
  <p:clrMapOvr>
    <a:masterClrMapping/>
  </p:clrMapOvr>
</p:sld>
</file>

<file path=ppt/theme/theme1.xml><?xml version="1.0" encoding="utf-8"?>
<a:theme xmlns:a="http://schemas.openxmlformats.org/drawingml/2006/main" name="Office-teema">
  <a:themeElements>
    <a:clrScheme name="Office-teem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teem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te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5</TotalTime>
  <Words>1352</Words>
  <Application>Microsoft Office PowerPoint</Application>
  <PresentationFormat>Laajakuva</PresentationFormat>
  <Paragraphs>69</Paragraphs>
  <Slides>3</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3</vt:i4>
      </vt:variant>
    </vt:vector>
  </HeadingPairs>
  <TitlesOfParts>
    <vt:vector size="7" baseType="lpstr">
      <vt:lpstr>Aptos</vt:lpstr>
      <vt:lpstr>Aptos Display</vt:lpstr>
      <vt:lpstr>Arial</vt:lpstr>
      <vt:lpstr>Office-teema</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Vellu Ranta</dc:creator>
  <cp:lastModifiedBy>Vellu Ranta</cp:lastModifiedBy>
  <cp:revision>1</cp:revision>
  <dcterms:created xsi:type="dcterms:W3CDTF">2026-07-14T06:59:38Z</dcterms:created>
  <dcterms:modified xsi:type="dcterms:W3CDTF">2026-07-14T07:05:00Z</dcterms:modified>
</cp:coreProperties>
</file>